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1" r:id="rId7"/>
    <p:sldId id="257"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7589F0F-1902-4188-9BF5-15DDD7EDDD95}" type="datetimeFigureOut">
              <a:rPr lang="fr-FR" smtClean="0"/>
              <a:pPr/>
              <a:t>16/09/2021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EF71CD-CD24-4F51-88BB-B61BA884391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589F0F-1902-4188-9BF5-15DDD7EDDD95}" type="datetimeFigureOut">
              <a:rPr lang="fr-FR" smtClean="0"/>
              <a:pPr/>
              <a:t>16/09/2021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EF71CD-CD24-4F51-88BB-B61BA884391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589F0F-1902-4188-9BF5-15DDD7EDDD95}" type="datetimeFigureOut">
              <a:rPr lang="fr-FR" smtClean="0"/>
              <a:pPr/>
              <a:t>16/09/2021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EF71CD-CD24-4F51-88BB-B61BA884391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589F0F-1902-4188-9BF5-15DDD7EDDD95}" type="datetimeFigureOut">
              <a:rPr lang="fr-FR" smtClean="0"/>
              <a:pPr/>
              <a:t>16/09/2021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EF71CD-CD24-4F51-88BB-B61BA884391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7589F0F-1902-4188-9BF5-15DDD7EDDD95}" type="datetimeFigureOut">
              <a:rPr lang="fr-FR" smtClean="0"/>
              <a:pPr/>
              <a:t>16/09/2021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EF71CD-CD24-4F51-88BB-B61BA884391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7589F0F-1902-4188-9BF5-15DDD7EDDD95}" type="datetimeFigureOut">
              <a:rPr lang="fr-FR" smtClean="0"/>
              <a:pPr/>
              <a:t>16/09/2021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EF71CD-CD24-4F51-88BB-B61BA884391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7589F0F-1902-4188-9BF5-15DDD7EDDD95}" type="datetimeFigureOut">
              <a:rPr lang="fr-FR" smtClean="0"/>
              <a:pPr/>
              <a:t>16/09/2021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EF71CD-CD24-4F51-88BB-B61BA884391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7589F0F-1902-4188-9BF5-15DDD7EDDD95}" type="datetimeFigureOut">
              <a:rPr lang="fr-FR" smtClean="0"/>
              <a:pPr/>
              <a:t>16/09/2021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EF71CD-CD24-4F51-88BB-B61BA884391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589F0F-1902-4188-9BF5-15DDD7EDDD95}" type="datetimeFigureOut">
              <a:rPr lang="fr-FR" smtClean="0"/>
              <a:pPr/>
              <a:t>16/09/2021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EF71CD-CD24-4F51-88BB-B61BA884391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589F0F-1902-4188-9BF5-15DDD7EDDD95}" type="datetimeFigureOut">
              <a:rPr lang="fr-FR" smtClean="0"/>
              <a:pPr/>
              <a:t>16/09/2021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EF71CD-CD24-4F51-88BB-B61BA884391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589F0F-1902-4188-9BF5-15DDD7EDDD95}" type="datetimeFigureOut">
              <a:rPr lang="fr-FR" smtClean="0"/>
              <a:pPr/>
              <a:t>16/09/2021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EF71CD-CD24-4F51-88BB-B61BA884391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89F0F-1902-4188-9BF5-15DDD7EDDD95}" type="datetimeFigureOut">
              <a:rPr lang="fr-FR" smtClean="0"/>
              <a:pPr/>
              <a:t>16/09/2021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F71CD-CD24-4F51-88BB-B61BA884391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horus\public\repr&#233;sentation%20des%20&#233;l&#232;ves\julie\video%20cvl\img_2566.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928670"/>
            <a:ext cx="7772400" cy="1470025"/>
          </a:xfrm>
        </p:spPr>
        <p:style>
          <a:lnRef idx="1">
            <a:schemeClr val="accent3"/>
          </a:lnRef>
          <a:fillRef idx="2">
            <a:schemeClr val="accent3"/>
          </a:fillRef>
          <a:effectRef idx="1">
            <a:schemeClr val="accent3"/>
          </a:effectRef>
          <a:fontRef idx="minor">
            <a:schemeClr val="dk1"/>
          </a:fontRef>
        </p:style>
        <p:txBody>
          <a:bodyPr/>
          <a:lstStyle/>
          <a:p>
            <a:r>
              <a:rPr lang="fr-FR" dirty="0" smtClean="0">
                <a:latin typeface="Arial Rounded MT Bold" pitchFamily="34" charset="0"/>
              </a:rPr>
              <a:t>Devenir éco-délégué</a:t>
            </a:r>
            <a:endParaRPr lang="fr-FR" dirty="0">
              <a:latin typeface="Arial Rounded MT Bold" pitchFamily="34" charset="0"/>
            </a:endParaRPr>
          </a:p>
        </p:txBody>
      </p:sp>
      <p:sp>
        <p:nvSpPr>
          <p:cNvPr id="3" name="Sous-titre 2"/>
          <p:cNvSpPr>
            <a:spLocks noGrp="1"/>
          </p:cNvSpPr>
          <p:nvPr>
            <p:ph type="subTitle" idx="1"/>
          </p:nvPr>
        </p:nvSpPr>
        <p:spPr/>
        <p:txBody>
          <a:bodyPr/>
          <a:lstStyle/>
          <a:p>
            <a:endParaRPr lang="fr-FR" dirty="0"/>
          </a:p>
        </p:txBody>
      </p:sp>
      <p:pic>
        <p:nvPicPr>
          <p:cNvPr id="4" name="Image 3" descr="img_7263 groupe.jpg"/>
          <p:cNvPicPr>
            <a:picLocks noChangeAspect="1"/>
          </p:cNvPicPr>
          <p:nvPr/>
        </p:nvPicPr>
        <p:blipFill>
          <a:blip r:embed="rId2" cstate="print"/>
          <a:stretch>
            <a:fillRect/>
          </a:stretch>
        </p:blipFill>
        <p:spPr>
          <a:xfrm>
            <a:off x="1285852" y="3143248"/>
            <a:ext cx="6572296" cy="29710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7224" y="785794"/>
            <a:ext cx="7429552" cy="51090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4400" i="1" dirty="0"/>
              <a:t>Ê</a:t>
            </a:r>
            <a:r>
              <a:rPr lang="fr-FR" sz="4400" i="1" dirty="0" smtClean="0"/>
              <a:t>tre éco-délégué, </a:t>
            </a:r>
          </a:p>
          <a:p>
            <a:pPr algn="ctr"/>
            <a:r>
              <a:rPr lang="fr-FR" sz="4400" i="1" dirty="0" smtClean="0"/>
              <a:t>qu’est-ce que c’est?</a:t>
            </a:r>
          </a:p>
          <a:p>
            <a:endParaRPr lang="fr-FR" dirty="0" smtClean="0"/>
          </a:p>
          <a:p>
            <a:r>
              <a:rPr lang="fr-FR" sz="2000" dirty="0" smtClean="0"/>
              <a:t>Premiers </a:t>
            </a:r>
            <a:r>
              <a:rPr lang="fr-FR" sz="2000" dirty="0"/>
              <a:t>acteurs de la question écologique en milieu scolaire, </a:t>
            </a:r>
            <a:r>
              <a:rPr lang="fr-FR" sz="2000" dirty="0" smtClean="0"/>
              <a:t>les </a:t>
            </a:r>
            <a:r>
              <a:rPr lang="fr-FR" sz="2000" dirty="0"/>
              <a:t>éco-délégués jouent un rôle essentiel de sensibilisation et de mobilisation pour faire </a:t>
            </a:r>
            <a:r>
              <a:rPr lang="fr-FR" sz="2000" dirty="0" smtClean="0"/>
              <a:t>des lycées </a:t>
            </a:r>
            <a:r>
              <a:rPr lang="fr-FR" sz="2000" dirty="0"/>
              <a:t>des espaces de biodiversité, à la pointe de la lutte contre le réchauffement climatique</a:t>
            </a:r>
            <a:r>
              <a:rPr lang="fr-FR" sz="2000" dirty="0" smtClean="0"/>
              <a:t>.</a:t>
            </a:r>
          </a:p>
          <a:p>
            <a:endParaRPr lang="fr-FR" sz="2000" dirty="0"/>
          </a:p>
          <a:p>
            <a:r>
              <a:rPr lang="fr-FR" sz="2000" dirty="0"/>
              <a:t>Les éco-délégués sont à la fois des copilotes et des ambassadeurs des projets pédagogiques menés au sein des établissements scolaires. Ils participent au comité de pilotage des projets, informent leurs camarades sur les avancements et les poussent à s'y engager.</a:t>
            </a:r>
            <a:r>
              <a:rPr lang="fr-FR" sz="2000" b="1" dirty="0"/>
              <a:t> Les compétences acquises par les éco-délégués peuvent être valorisées dans le livret scolaire</a:t>
            </a:r>
            <a:r>
              <a:rPr lang="fr-FR" sz="2000" dirty="0" smtClean="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57224" y="785794"/>
            <a:ext cx="7429552" cy="470898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4400" i="1" dirty="0" smtClean="0"/>
              <a:t>Leurs missions :</a:t>
            </a:r>
          </a:p>
          <a:p>
            <a:endParaRPr lang="fr-FR" dirty="0" smtClean="0"/>
          </a:p>
          <a:p>
            <a:r>
              <a:rPr lang="fr-FR" sz="2000" i="1" dirty="0"/>
              <a:t>S</a:t>
            </a:r>
            <a:r>
              <a:rPr lang="fr-FR" sz="2000" i="1" dirty="0" smtClean="0"/>
              <a:t>e doit d’être élu, (depuis la circulaire de rentrée 2020), </a:t>
            </a:r>
            <a:r>
              <a:rPr lang="fr-FR" sz="2000" b="1" i="1" dirty="0" smtClean="0"/>
              <a:t>un titulaire et un suppléant par classe</a:t>
            </a:r>
            <a:r>
              <a:rPr lang="fr-FR" sz="2000" i="1" dirty="0" smtClean="0"/>
              <a:t>.</a:t>
            </a:r>
          </a:p>
          <a:p>
            <a:endParaRPr lang="fr-FR" dirty="0" smtClean="0"/>
          </a:p>
          <a:p>
            <a:pPr fontAlgn="base"/>
            <a:r>
              <a:rPr lang="fr-FR" sz="2000" b="1" dirty="0"/>
              <a:t>Leurs missions s'articulent autour des grands enjeux du développement durable </a:t>
            </a:r>
            <a:r>
              <a:rPr lang="fr-FR" sz="2000" b="1" dirty="0" smtClean="0"/>
              <a:t>:</a:t>
            </a:r>
          </a:p>
          <a:p>
            <a:pPr fontAlgn="base"/>
            <a:endParaRPr lang="fr-FR" sz="2000" b="1" dirty="0" smtClean="0"/>
          </a:p>
          <a:p>
            <a:pPr fontAlgn="base">
              <a:buFont typeface="Courier New" pitchFamily="49" charset="0"/>
              <a:buChar char="o"/>
            </a:pPr>
            <a:r>
              <a:rPr lang="fr-FR" sz="2000" dirty="0" smtClean="0"/>
              <a:t>Limiter </a:t>
            </a:r>
            <a:r>
              <a:rPr lang="fr-FR" sz="2000" dirty="0"/>
              <a:t>la consommation d'énergie</a:t>
            </a:r>
            <a:r>
              <a:rPr lang="fr-FR" sz="2000" dirty="0" smtClean="0"/>
              <a:t>.</a:t>
            </a:r>
            <a:endParaRPr lang="fr-FR" sz="2000" dirty="0"/>
          </a:p>
          <a:p>
            <a:pPr fontAlgn="base">
              <a:buFont typeface="Courier New" pitchFamily="49" charset="0"/>
              <a:buChar char="o"/>
            </a:pPr>
            <a:r>
              <a:rPr lang="fr-FR" sz="2000" dirty="0"/>
              <a:t>Protéger la biodiversité.</a:t>
            </a:r>
          </a:p>
          <a:p>
            <a:pPr fontAlgn="base">
              <a:buFont typeface="Courier New" pitchFamily="49" charset="0"/>
              <a:buChar char="o"/>
            </a:pPr>
            <a:r>
              <a:rPr lang="fr-FR" sz="2000" dirty="0"/>
              <a:t>Éviter le gaspillage alimentaire.</a:t>
            </a:r>
          </a:p>
          <a:p>
            <a:pPr fontAlgn="base">
              <a:buFont typeface="Courier New" pitchFamily="49" charset="0"/>
              <a:buChar char="o"/>
            </a:pPr>
            <a:r>
              <a:rPr lang="fr-FR" sz="2000" dirty="0"/>
              <a:t>Réduire et trier les déchets.</a:t>
            </a:r>
          </a:p>
          <a:p>
            <a:pPr fontAlgn="base">
              <a:buFont typeface="Courier New" pitchFamily="49" charset="0"/>
              <a:buChar char="o"/>
            </a:pPr>
            <a:r>
              <a:rPr lang="fr-FR" sz="2000" dirty="0"/>
              <a:t>S'unir pour engager son établissement dans la lutte contre le réchauffement climatique.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7224" y="500042"/>
            <a:ext cx="7429552" cy="57554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4400" i="1" dirty="0"/>
              <a:t>Qui peut devenir éco-délégué </a:t>
            </a:r>
            <a:r>
              <a:rPr lang="fr-FR" sz="4400" i="1" dirty="0" smtClean="0"/>
              <a:t>?</a:t>
            </a:r>
          </a:p>
          <a:p>
            <a:endParaRPr lang="fr-FR" sz="4400" dirty="0" smtClean="0"/>
          </a:p>
          <a:p>
            <a:r>
              <a:rPr lang="fr-FR" sz="2000" dirty="0" smtClean="0"/>
              <a:t>Tout </a:t>
            </a:r>
            <a:r>
              <a:rPr lang="fr-FR" sz="2000" dirty="0"/>
              <a:t>étudiant qui se sent capable de </a:t>
            </a:r>
            <a:r>
              <a:rPr lang="fr-FR" sz="2000" b="1" dirty="0"/>
              <a:t>motiver ses camarades à l’éco-responsabilité</a:t>
            </a:r>
            <a:r>
              <a:rPr lang="fr-FR" sz="2000" dirty="0"/>
              <a:t> pourra remplir ce rôle.</a:t>
            </a:r>
          </a:p>
          <a:p>
            <a:r>
              <a:rPr lang="fr-FR" sz="2000" dirty="0"/>
              <a:t>La définition de l’éco-délégué prévoit quelques </a:t>
            </a:r>
            <a:r>
              <a:rPr lang="fr-FR" sz="2000" b="1" dirty="0"/>
              <a:t>compétences comportementales et citoyennes. </a:t>
            </a:r>
            <a:r>
              <a:rPr lang="fr-FR" sz="2000" dirty="0"/>
              <a:t>Celui-ci doit donc idéalement être </a:t>
            </a:r>
            <a:r>
              <a:rPr lang="fr-FR" sz="2000" dirty="0" smtClean="0"/>
              <a:t>:</a:t>
            </a:r>
          </a:p>
          <a:p>
            <a:endParaRPr lang="fr-FR" sz="2000" dirty="0"/>
          </a:p>
          <a:p>
            <a:r>
              <a:rPr lang="fr-FR" sz="2000" b="1" dirty="0"/>
              <a:t>Pédagogue</a:t>
            </a:r>
            <a:r>
              <a:rPr lang="fr-FR" sz="2000" dirty="0"/>
              <a:t> : il explique le pourquoi des actions et notamment pourquoi </a:t>
            </a:r>
            <a:r>
              <a:rPr lang="fr-FR" sz="2000" dirty="0" smtClean="0"/>
              <a:t>consommer moins de plastique.</a:t>
            </a:r>
            <a:endParaRPr lang="fr-FR" sz="2000" dirty="0"/>
          </a:p>
          <a:p>
            <a:r>
              <a:rPr lang="fr-FR" sz="2000" b="1" dirty="0"/>
              <a:t>Créatif</a:t>
            </a:r>
            <a:r>
              <a:rPr lang="fr-FR" sz="2000" dirty="0"/>
              <a:t> : il trouve des idées inspirantes pour réaliser des actions concrètes, comme, par exemple, créer un jardin dans son établissement </a:t>
            </a:r>
            <a:r>
              <a:rPr lang="fr-FR" sz="2000" dirty="0" smtClean="0"/>
              <a:t>scolaire.</a:t>
            </a:r>
            <a:endParaRPr lang="fr-FR" sz="2000" dirty="0"/>
          </a:p>
          <a:p>
            <a:r>
              <a:rPr lang="fr-FR" sz="2000" b="1" dirty="0"/>
              <a:t>Mobilisateur</a:t>
            </a:r>
            <a:r>
              <a:rPr lang="fr-FR" sz="2000" dirty="0"/>
              <a:t> : il sait pousser à l’action, promouvoir de nouvelles habitudes et même…rédiger des communiqués engageants.</a:t>
            </a:r>
          </a:p>
          <a:p>
            <a:r>
              <a:rPr lang="fr-FR" sz="2000" b="1" dirty="0"/>
              <a:t>Curieux d’apprendre</a:t>
            </a:r>
            <a:r>
              <a:rPr lang="fr-FR" sz="2000" dirty="0"/>
              <a:t> : il se forme à l’écologie et à son nouveau rôle, notamment, grâce aux 2 guides édités par l’Education Nationale.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57224" y="500042"/>
            <a:ext cx="7429552" cy="54476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4400" i="1" dirty="0" smtClean="0"/>
              <a:t>Non élu mais éco-impliqué!</a:t>
            </a:r>
            <a:endParaRPr lang="fr-FR" sz="4400" i="1" dirty="0" smtClean="0"/>
          </a:p>
          <a:p>
            <a:endParaRPr lang="fr-FR" sz="4400" dirty="0" smtClean="0"/>
          </a:p>
          <a:p>
            <a:r>
              <a:rPr lang="fr-FR" sz="2000" dirty="0" smtClean="0"/>
              <a:t>Vous n’avez pas été élu en tant qu’éco-délégué mais êtes intéressés par les actions EDD?</a:t>
            </a:r>
          </a:p>
          <a:p>
            <a:endParaRPr lang="fr-FR" sz="2000" dirty="0" smtClean="0"/>
          </a:p>
          <a:p>
            <a:r>
              <a:rPr lang="fr-FR" sz="2000" dirty="0" smtClean="0"/>
              <a:t>Merci de vous faire connaître auprès de votre professeur principal qui vous inscrira en tant qu’éco-engagé.</a:t>
            </a:r>
          </a:p>
          <a:p>
            <a:endParaRPr lang="fr-FR" sz="2000" dirty="0" smtClean="0"/>
          </a:p>
          <a:p>
            <a:r>
              <a:rPr lang="fr-FR" sz="2000" dirty="0" smtClean="0"/>
              <a:t>Ce statut vous permettra d’être convié aux manifestations et actions liées au développement durable et à la biodiversité.</a:t>
            </a:r>
          </a:p>
          <a:p>
            <a:endParaRPr lang="fr-FR" sz="2000" dirty="0" smtClean="0"/>
          </a:p>
          <a:p>
            <a:r>
              <a:rPr lang="fr-FR" sz="2000" dirty="0" smtClean="0"/>
              <a:t>Pas de restriction de nombre, tous les volontaires sont les bienvenus!</a:t>
            </a:r>
          </a:p>
          <a:p>
            <a:endParaRPr lang="fr-FR" sz="2000" dirty="0" smtClean="0"/>
          </a:p>
          <a:p>
            <a:r>
              <a:rPr lang="fr-FR" sz="2000" dirty="0" smtClean="0"/>
              <a:t>Votre engagement sera notifié dans votre livret scolaire.</a:t>
            </a:r>
          </a:p>
          <a:p>
            <a:r>
              <a:rPr lang="fr-FR" sz="2000" dirty="0" smtClean="0"/>
              <a:t>  </a:t>
            </a:r>
            <a:endParaRPr lang="fr-F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3b431da8-864a-44fa-afc5-8f012f7f816d.jfif"/>
          <p:cNvPicPr>
            <a:picLocks noChangeAspect="1"/>
          </p:cNvPicPr>
          <p:nvPr/>
        </p:nvPicPr>
        <p:blipFill>
          <a:blip r:embed="rId2" cstate="print"/>
          <a:stretch>
            <a:fillRect/>
          </a:stretch>
        </p:blipFill>
        <p:spPr>
          <a:xfrm>
            <a:off x="3214678" y="214290"/>
            <a:ext cx="3571868" cy="1648555"/>
          </a:xfrm>
          <a:prstGeom prst="rect">
            <a:avLst/>
          </a:prstGeom>
        </p:spPr>
      </p:pic>
      <p:pic>
        <p:nvPicPr>
          <p:cNvPr id="3" name="Image 2" descr="3.png"/>
          <p:cNvPicPr>
            <a:picLocks noChangeAspect="1"/>
          </p:cNvPicPr>
          <p:nvPr/>
        </p:nvPicPr>
        <p:blipFill>
          <a:blip r:embed="rId3" cstate="print"/>
          <a:stretch>
            <a:fillRect/>
          </a:stretch>
        </p:blipFill>
        <p:spPr>
          <a:xfrm>
            <a:off x="357158" y="3143248"/>
            <a:ext cx="2500330" cy="3537014"/>
          </a:xfrm>
          <a:prstGeom prst="rect">
            <a:avLst/>
          </a:prstGeom>
        </p:spPr>
      </p:pic>
      <p:sp>
        <p:nvSpPr>
          <p:cNvPr id="2" name="ZoneTexte 1"/>
          <p:cNvSpPr txBox="1"/>
          <p:nvPr/>
        </p:nvSpPr>
        <p:spPr>
          <a:xfrm>
            <a:off x="285720" y="214290"/>
            <a:ext cx="2643206"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i="1" dirty="0" smtClean="0"/>
              <a:t>Les actions EDD (Education au Développement Durable) au sein du lycée en images</a:t>
            </a:r>
            <a:endParaRPr lang="fr-FR" sz="2800" i="1" dirty="0"/>
          </a:p>
        </p:txBody>
      </p:sp>
      <p:sp>
        <p:nvSpPr>
          <p:cNvPr id="1026" name="AutoShape 2" descr="blob:https://web.whatsapp.com/30a606c1-b537-4fa2-97cd-9ee6461c445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 name="Image 9" descr="297b1e32-2a82-4bef-b4a8-080f4ae7b76b.jfif"/>
          <p:cNvPicPr>
            <a:picLocks noChangeAspect="1"/>
          </p:cNvPicPr>
          <p:nvPr/>
        </p:nvPicPr>
        <p:blipFill>
          <a:blip r:embed="rId4" cstate="print"/>
          <a:stretch>
            <a:fillRect/>
          </a:stretch>
        </p:blipFill>
        <p:spPr>
          <a:xfrm>
            <a:off x="3214678" y="2071678"/>
            <a:ext cx="3143272" cy="1450386"/>
          </a:xfrm>
          <a:prstGeom prst="rect">
            <a:avLst/>
          </a:prstGeom>
        </p:spPr>
      </p:pic>
      <p:pic>
        <p:nvPicPr>
          <p:cNvPr id="8" name="Image 7" descr="30a606c1-b537-4fa2-97cd-9ee6461c4457.jfif"/>
          <p:cNvPicPr>
            <a:picLocks noChangeAspect="1"/>
          </p:cNvPicPr>
          <p:nvPr/>
        </p:nvPicPr>
        <p:blipFill>
          <a:blip r:embed="rId5" cstate="print"/>
          <a:stretch>
            <a:fillRect/>
          </a:stretch>
        </p:blipFill>
        <p:spPr>
          <a:xfrm>
            <a:off x="3214678" y="3786190"/>
            <a:ext cx="5109957" cy="2871156"/>
          </a:xfrm>
          <a:prstGeom prst="rect">
            <a:avLst/>
          </a:prstGeom>
        </p:spPr>
      </p:pic>
      <p:pic>
        <p:nvPicPr>
          <p:cNvPr id="9" name="Image 8" descr="4a1977bc-ae7d-4fa2-af17-16182e901242.jfif"/>
          <p:cNvPicPr>
            <a:picLocks noChangeAspect="1"/>
          </p:cNvPicPr>
          <p:nvPr/>
        </p:nvPicPr>
        <p:blipFill>
          <a:blip r:embed="rId6" cstate="print"/>
          <a:stretch>
            <a:fillRect/>
          </a:stretch>
        </p:blipFill>
        <p:spPr>
          <a:xfrm>
            <a:off x="7000892" y="142852"/>
            <a:ext cx="1812983" cy="3929090"/>
          </a:xfrm>
          <a:prstGeom prst="rect">
            <a:avLst/>
          </a:prstGeom>
        </p:spPr>
      </p:pic>
      <p:pic>
        <p:nvPicPr>
          <p:cNvPr id="7" name="Image 6" descr="3449e9d0-3e2c-4cad-937e-03e52d9c0176.jfif"/>
          <p:cNvPicPr>
            <a:picLocks noChangeAspect="1"/>
          </p:cNvPicPr>
          <p:nvPr/>
        </p:nvPicPr>
        <p:blipFill>
          <a:blip r:embed="rId7" cstate="print"/>
          <a:stretch>
            <a:fillRect/>
          </a:stretch>
        </p:blipFill>
        <p:spPr>
          <a:xfrm rot="608535">
            <a:off x="5218538" y="2764774"/>
            <a:ext cx="2285984" cy="10550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2566.mp4">
            <a:hlinkClick r:id="" action="ppaction://media"/>
          </p:cNvPr>
          <p:cNvPicPr>
            <a:picLocks noRot="1" noChangeAspect="1"/>
          </p:cNvPicPr>
          <p:nvPr>
            <a:videoFile r:link="rId1"/>
          </p:nvPr>
        </p:nvPicPr>
        <p:blipFill>
          <a:blip r:embed="rId3" cstate="print"/>
          <a:stretch>
            <a:fillRect/>
          </a:stretch>
        </p:blipFill>
        <p:spPr>
          <a:xfrm>
            <a:off x="1357290" y="1571612"/>
            <a:ext cx="6572296" cy="4929222"/>
          </a:xfrm>
          <a:prstGeom prst="rect">
            <a:avLst/>
          </a:prstGeom>
        </p:spPr>
      </p:pic>
      <p:sp>
        <p:nvSpPr>
          <p:cNvPr id="3" name="ZoneTexte 2"/>
          <p:cNvSpPr txBox="1"/>
          <p:nvPr/>
        </p:nvSpPr>
        <p:spPr>
          <a:xfrm>
            <a:off x="1000100" y="285728"/>
            <a:ext cx="7286676"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000" dirty="0" smtClean="0">
                <a:latin typeface="Arial Rounded MT Bold" pitchFamily="34" charset="0"/>
              </a:rPr>
              <a:t>Vidéo de présentation de quelques actions EDD de l’année scolaire 2020/2012, réalisée par deux anciens élèves du lycée (LEGRAIN Tristan et LEBAS Benjamin).</a:t>
            </a:r>
            <a:endParaRPr lang="fr-FR" sz="2000" dirty="0">
              <a:latin typeface="Arial Rounded MT Bold"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260</Words>
  <Application>Microsoft Office PowerPoint</Application>
  <PresentationFormat>Affichage à l'écran (4:3)</PresentationFormat>
  <Paragraphs>41</Paragraphs>
  <Slides>7</Slides>
  <Notes>0</Notes>
  <HiddenSlides>0</HiddenSlides>
  <MMClips>1</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Devenir éco-délégué</vt:lpstr>
      <vt:lpstr>Diapositive 2</vt:lpstr>
      <vt:lpstr>Diapositive 3</vt:lpstr>
      <vt:lpstr>Diapositive 4</vt:lpstr>
      <vt:lpstr>Diapositive 5</vt:lpstr>
      <vt:lpstr>Diapositive 6</vt:lpstr>
      <vt:lpstr>Diapositive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Devenir éco-délégué</dc:title>
  <dc:creator>surveillant4</dc:creator>
  <cp:lastModifiedBy>surveillant4</cp:lastModifiedBy>
  <cp:revision>11</cp:revision>
  <dcterms:created xsi:type="dcterms:W3CDTF">2021-09-16T06:56:32Z</dcterms:created>
  <dcterms:modified xsi:type="dcterms:W3CDTF">2021-09-16T09:04:20Z</dcterms:modified>
</cp:coreProperties>
</file>